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95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FFBC7-4FB9-44B0-8B21-A84C051481A0}" type="datetimeFigureOut">
              <a:rPr lang="it-IT" smtClean="0"/>
              <a:pPr/>
              <a:t>05/03/2011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B4671-640F-463F-920D-BF15C8E652B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B4671-640F-463F-920D-BF15C8E652B9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L’evoluzione del titolo v della costituzione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workshop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perequazione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Come oggetto di grande discussione nel processo di federalismo fiscale</a:t>
            </a:r>
          </a:p>
          <a:p>
            <a:r>
              <a:rPr lang="it-IT" dirty="0" smtClean="0"/>
              <a:t>Come garanzia di uguaglianza</a:t>
            </a:r>
          </a:p>
          <a:p>
            <a:r>
              <a:rPr lang="it-IT" dirty="0" smtClean="0"/>
              <a:t>Come processo che non può prescindere dalla valutazione</a:t>
            </a:r>
          </a:p>
          <a:p>
            <a:r>
              <a:rPr lang="it-IT" dirty="0" smtClean="0"/>
              <a:t>Come processo di adattamento successivo</a:t>
            </a:r>
          </a:p>
          <a:p>
            <a:r>
              <a:rPr lang="it-IT" dirty="0" smtClean="0"/>
              <a:t>Come garanzia nazionale del diritto allo studio 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Una storia complessa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Perché investe aspetti fondamentali della nostra vita di cittadini, e soprattutto la sfera dei diritti fondamentali</a:t>
            </a:r>
          </a:p>
          <a:p>
            <a:r>
              <a:rPr lang="it-IT" dirty="0" smtClean="0"/>
              <a:t>Una nuova concezione di uguaglianza in un paese “troppo lungo”: siamo pronti?</a:t>
            </a:r>
          </a:p>
          <a:p>
            <a:r>
              <a:rPr lang="it-IT" dirty="0" smtClean="0"/>
              <a:t>Una riforma di struttura o una riforma per corrispondere a contingenze di tipo economico finanziario?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Perché uno specifico argomento: il diritto allo studio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57224" y="2571744"/>
            <a:ext cx="7772400" cy="4572000"/>
          </a:xfrm>
        </p:spPr>
        <p:txBody>
          <a:bodyPr/>
          <a:lstStyle/>
          <a:p>
            <a:r>
              <a:rPr lang="it-IT" dirty="0" smtClean="0"/>
              <a:t>Perché il diritto allo studio deve essere il fondamento dei </a:t>
            </a:r>
            <a:r>
              <a:rPr lang="it-IT" dirty="0" err="1" smtClean="0"/>
              <a:t>Lep</a:t>
            </a:r>
            <a:endParaRPr lang="it-IT" dirty="0" smtClean="0"/>
          </a:p>
          <a:p>
            <a:r>
              <a:rPr lang="it-IT" dirty="0" smtClean="0"/>
              <a:t>Perché il diritto allo studio non può essere confuso con l’accesso allo studio</a:t>
            </a:r>
          </a:p>
          <a:p>
            <a:r>
              <a:rPr lang="it-IT" dirty="0" smtClean="0"/>
              <a:t>Perché il diritto allo studio è individuale e collettivo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772400" cy="914400"/>
          </a:xfrm>
        </p:spPr>
        <p:txBody>
          <a:bodyPr/>
          <a:lstStyle/>
          <a:p>
            <a:r>
              <a:rPr lang="it-IT" dirty="0" smtClean="0"/>
              <a:t> Long life </a:t>
            </a:r>
            <a:r>
              <a:rPr lang="it-IT" dirty="0" err="1" smtClean="0"/>
              <a:t>learning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Come nuova esplicitazione del diritto allo studio</a:t>
            </a:r>
          </a:p>
          <a:p>
            <a:r>
              <a:rPr lang="it-IT" dirty="0" smtClean="0"/>
              <a:t>Come sfida per i nuovi legislatori regionali</a:t>
            </a:r>
          </a:p>
          <a:p>
            <a:r>
              <a:rPr lang="it-IT" dirty="0" smtClean="0"/>
              <a:t>Come modello per l’integrazione dei servizi che può contribuire ad una maggiore efficienza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livelli di intervento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Statali: le norme generali</a:t>
            </a:r>
          </a:p>
          <a:p>
            <a:r>
              <a:rPr lang="it-IT" dirty="0" smtClean="0"/>
              <a:t>Regionali:le norme concorrenti</a:t>
            </a:r>
          </a:p>
          <a:p>
            <a:r>
              <a:rPr lang="it-IT" dirty="0" smtClean="0"/>
              <a:t>Gli enti locali: gli interventi amministrativi</a:t>
            </a:r>
          </a:p>
          <a:p>
            <a:r>
              <a:rPr lang="it-IT" dirty="0" smtClean="0"/>
              <a:t>Le istituzioni scolastiche:l’erogazione del servizio</a:t>
            </a:r>
          </a:p>
          <a:p>
            <a:endParaRPr lang="it-IT" dirty="0" smtClean="0"/>
          </a:p>
          <a:p>
            <a:r>
              <a:rPr lang="it-IT" dirty="0" smtClean="0"/>
              <a:t>Quali intrecci possibili?</a:t>
            </a:r>
          </a:p>
          <a:p>
            <a:r>
              <a:rPr lang="it-IT" dirty="0" smtClean="0"/>
              <a:t>Quali equilibri di forze?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esempio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L’architettura del sistema ( cicli, esami,</a:t>
            </a:r>
            <a:r>
              <a:rPr lang="it-IT" dirty="0" err="1" smtClean="0"/>
              <a:t>obiettivi…</a:t>
            </a:r>
            <a:r>
              <a:rPr lang="it-IT" dirty="0" smtClean="0"/>
              <a:t>)</a:t>
            </a:r>
          </a:p>
          <a:p>
            <a:r>
              <a:rPr lang="it-IT" dirty="0" smtClean="0"/>
              <a:t>La programmazione regionale (organici,interventi diretti, provvidenze individuali e collettive, sostegno alla </a:t>
            </a:r>
            <a:r>
              <a:rPr lang="it-IT" dirty="0" err="1" smtClean="0"/>
              <a:t>parità…</a:t>
            </a:r>
            <a:r>
              <a:rPr lang="it-IT" dirty="0" smtClean="0"/>
              <a:t>)</a:t>
            </a:r>
          </a:p>
          <a:p>
            <a:r>
              <a:rPr lang="it-IT" dirty="0" smtClean="0"/>
              <a:t>I compiti amministrativi di Provincia e Comune ( l’edilizia, il sostegno all’handicap, i laboratori di </a:t>
            </a:r>
            <a:r>
              <a:rPr lang="it-IT" dirty="0" err="1" smtClean="0"/>
              <a:t>territorio…</a:t>
            </a:r>
            <a:r>
              <a:rPr lang="it-IT" dirty="0" smtClean="0"/>
              <a:t>)</a:t>
            </a:r>
          </a:p>
          <a:p>
            <a:r>
              <a:rPr lang="it-IT" dirty="0" smtClean="0"/>
              <a:t>I </a:t>
            </a:r>
            <a:r>
              <a:rPr lang="it-IT" dirty="0" err="1" smtClean="0"/>
              <a:t>Pof</a:t>
            </a:r>
            <a:r>
              <a:rPr lang="it-IT" dirty="0" smtClean="0"/>
              <a:t> delle istituzioni scolastiche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costi standard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 sostituire la spesa storica </a:t>
            </a:r>
          </a:p>
          <a:p>
            <a:r>
              <a:rPr lang="it-IT" dirty="0" smtClean="0"/>
              <a:t>Per definire il livello di finanziamento statale dei </a:t>
            </a:r>
            <a:r>
              <a:rPr lang="it-IT" dirty="0" err="1" smtClean="0"/>
              <a:t>Lep</a:t>
            </a:r>
            <a:endParaRPr lang="it-IT" dirty="0" smtClean="0"/>
          </a:p>
          <a:p>
            <a:r>
              <a:rPr lang="it-IT" dirty="0" smtClean="0"/>
              <a:t>Il problema dei costi standard del servizio scolastico in relazione alla ripartizione delle competenze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costi standard e l’autonomia impositiva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sistema previsto impone dei margini entro i quali oscillerà l’autonomia impositiva di regioni ed enti locali</a:t>
            </a:r>
          </a:p>
          <a:p>
            <a:r>
              <a:rPr lang="it-IT" dirty="0" smtClean="0"/>
              <a:t>Entro i margini di oscillazione le scelte saranno di tipo politico</a:t>
            </a:r>
          </a:p>
          <a:p>
            <a:r>
              <a:rPr lang="it-IT" dirty="0" smtClean="0"/>
              <a:t>Le ricadute delle scelte saranno molto più visibili nel territorio e ricadranno direttamente su governatori e </a:t>
            </a:r>
            <a:r>
              <a:rPr lang="it-IT" dirty="0" err="1" smtClean="0"/>
              <a:t>amminsitratori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costi standard e la valutazione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Chi valuta che cosa?</a:t>
            </a:r>
          </a:p>
          <a:p>
            <a:r>
              <a:rPr lang="it-IT" dirty="0" smtClean="0"/>
              <a:t>Lo Stato rispetto agli obiettivi generali?</a:t>
            </a:r>
          </a:p>
          <a:p>
            <a:r>
              <a:rPr lang="it-IT" dirty="0" smtClean="0"/>
              <a:t>Le Regioni rispetto ai propri interventi specifici?</a:t>
            </a:r>
          </a:p>
          <a:p>
            <a:r>
              <a:rPr lang="it-IT" dirty="0" smtClean="0"/>
              <a:t>Gli enti locali rispetto ai loro interventi specifici?</a:t>
            </a:r>
          </a:p>
          <a:p>
            <a:r>
              <a:rPr lang="it-IT" dirty="0" smtClean="0"/>
              <a:t>Le scuole rispetto all’output del loro servizio?</a:t>
            </a:r>
          </a:p>
          <a:p>
            <a:r>
              <a:rPr lang="it-IT" dirty="0" smtClean="0"/>
              <a:t>I destinatari del servizio?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Rimini 05/03/2011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marina bertiglia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440</Words>
  <PresentationFormat>Presentazione su schermo (4:3)</PresentationFormat>
  <Paragraphs>88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Equinozio</vt:lpstr>
      <vt:lpstr>L’evoluzione del titolo v della costituzione</vt:lpstr>
      <vt:lpstr>Una storia complessa</vt:lpstr>
      <vt:lpstr>Perché uno specifico argomento: il diritto allo studio</vt:lpstr>
      <vt:lpstr> Long life learning</vt:lpstr>
      <vt:lpstr>I livelli di intervento</vt:lpstr>
      <vt:lpstr>Qualche esempio</vt:lpstr>
      <vt:lpstr>I costi standard</vt:lpstr>
      <vt:lpstr>I costi standard e l’autonomia impositiva</vt:lpstr>
      <vt:lpstr>I costi standard e la valutazione</vt:lpstr>
      <vt:lpstr>La perequazione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L’evoluzione del titolo v della costituzione</dc:title>
  <dc:creator>Comitato Italia 150</dc:creator>
  <cp:lastModifiedBy>Utente Windows</cp:lastModifiedBy>
  <cp:revision>4</cp:revision>
  <dcterms:created xsi:type="dcterms:W3CDTF">2011-03-05T08:34:16Z</dcterms:created>
  <dcterms:modified xsi:type="dcterms:W3CDTF">2011-03-05T10:05:23Z</dcterms:modified>
</cp:coreProperties>
</file>